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20"/>
  </p:notesMasterIdLst>
  <p:sldIdLst>
    <p:sldId id="291" r:id="rId4"/>
    <p:sldId id="287" r:id="rId5"/>
    <p:sldId id="257" r:id="rId6"/>
    <p:sldId id="336" r:id="rId7"/>
    <p:sldId id="293" r:id="rId8"/>
    <p:sldId id="337" r:id="rId9"/>
    <p:sldId id="338" r:id="rId10"/>
    <p:sldId id="339" r:id="rId11"/>
    <p:sldId id="340" r:id="rId12"/>
    <p:sldId id="342" r:id="rId13"/>
    <p:sldId id="343" r:id="rId14"/>
    <p:sldId id="341" r:id="rId15"/>
    <p:sldId id="265" r:id="rId16"/>
    <p:sldId id="280" r:id="rId17"/>
    <p:sldId id="296" r:id="rId18"/>
    <p:sldId id="297" r:id="rId19"/>
  </p:sldIdLst>
  <p:sldSz cx="9144000" cy="6858000" type="screen4x3"/>
  <p:notesSz cx="6858000" cy="9144000"/>
  <p:custDataLst>
    <p:tags r:id="rId24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aramond" panose="02020404030301010803" pitchFamily="18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aramond" panose="02020404030301010803" pitchFamily="18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aramond" panose="02020404030301010803" pitchFamily="18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aramond" panose="02020404030301010803" pitchFamily="18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aramond" panose="02020404030301010803" pitchFamily="18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aramond" panose="02020404030301010803" pitchFamily="18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aramond" panose="02020404030301010803" pitchFamily="18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aramond" panose="02020404030301010803" pitchFamily="18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aramond" panose="02020404030301010803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0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88" d="100"/>
          <a:sy n="88" d="100"/>
        </p:scale>
        <p:origin x="106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4" Type="http://schemas.openxmlformats.org/officeDocument/2006/relationships/tags" Target="tags/tag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notesMaster" Target="notesMasters/notesMaster1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ramond" panose="02020404030301010803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3F3141A-619B-410F-8C59-18E68B91CD32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anose="02020404030301010803" pitchFamily="18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ramond" panose="02020404030301010803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4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17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ramond" panose="02020404030301010803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C367011-2FE4-4FFB-84D9-AA69BAFA0DFF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anose="02020404030301010803" pitchFamily="18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ramond" panose="02020404030301010803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/>
          <p:nvPr/>
        </p:nvGrpSpPr>
        <p:grpSpPr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080" name="Group 3"/>
            <p:cNvGrpSpPr/>
            <p:nvPr userDrawn="1"/>
          </p:nvGrpSpPr>
          <p:grpSpPr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20" name="Freeform 4"/>
              <p:cNvSpPr/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Garamond" panose="02020404030301010803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1" name="Freeform 5"/>
              <p:cNvSpPr/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Garamond" panose="02020404030301010803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2" name="Freeform 6"/>
              <p:cNvSpPr/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Garamond" panose="02020404030301010803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3" name="Freeform 7"/>
              <p:cNvSpPr>
                <a:spLocks noChangeArrowheads="1"/>
              </p:cNvSpPr>
              <p:nvPr/>
            </p:nvSpPr>
            <p:spPr bwMode="auto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Garamond" panose="02020404030301010803" pitchFamily="18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Garamond" panose="02020404030301010803" pitchFamily="18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Garamond" panose="02020404030301010803" pitchFamily="18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Garamond" panose="02020404030301010803" pitchFamily="18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Garamond" panose="02020404030301010803" pitchFamily="18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Garamond" panose="02020404030301010803" pitchFamily="18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Garamond" panose="02020404030301010803" pitchFamily="18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Garamond" panose="02020404030301010803" pitchFamily="18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Garamond" panose="02020404030301010803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4" name="Freeform 8"/>
              <p:cNvSpPr/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Garamond" panose="02020404030301010803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8" name="Freeform 9"/>
            <p:cNvSpPr/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anose="02020404030301010803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Freeform 10"/>
            <p:cNvSpPr>
              <a:spLocks noChangeArrowheads="1"/>
            </p:cNvSpPr>
            <p:nvPr/>
          </p:nvSpPr>
          <p:spPr bwMode="auto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anose="02020404030301010803" pitchFamily="18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5223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5223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25" name="Rectangle 13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8400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5157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54750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60BE362-D67B-4508-A1CF-09EDB9F7E203}" type="slidenum"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8A23EB3-798F-48C5-A7F9-2E92D7C7B68F}" type="slidenum"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8A23EB3-798F-48C5-A7F9-2E92D7C7B68F}" type="slidenum"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/>
          <p:nvPr/>
        </p:nvGrpSpPr>
        <p:grpSpPr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4104" name="Group 3"/>
            <p:cNvGrpSpPr/>
            <p:nvPr userDrawn="1"/>
          </p:nvGrpSpPr>
          <p:grpSpPr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20" name="Freeform 4"/>
              <p:cNvSpPr/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Garamond" panose="02020404030301010803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1" name="Freeform 5"/>
              <p:cNvSpPr/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Garamond" panose="02020404030301010803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2" name="Freeform 6"/>
              <p:cNvSpPr/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Garamond" panose="02020404030301010803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3" name="Freeform 7"/>
              <p:cNvSpPr>
                <a:spLocks noChangeArrowheads="1"/>
              </p:cNvSpPr>
              <p:nvPr/>
            </p:nvSpPr>
            <p:spPr bwMode="auto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Garamond" panose="02020404030301010803" pitchFamily="18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Garamond" panose="02020404030301010803" pitchFamily="18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Garamond" panose="02020404030301010803" pitchFamily="18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Garamond" panose="02020404030301010803" pitchFamily="18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Garamond" panose="02020404030301010803" pitchFamily="18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Garamond" panose="02020404030301010803" pitchFamily="18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Garamond" panose="02020404030301010803" pitchFamily="18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Garamond" panose="02020404030301010803" pitchFamily="18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Garamond" panose="02020404030301010803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4" name="Freeform 8"/>
              <p:cNvSpPr/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Garamond" panose="02020404030301010803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8" name="Freeform 9"/>
            <p:cNvSpPr/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anose="02020404030301010803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Freeform 10"/>
            <p:cNvSpPr>
              <a:spLocks noChangeArrowheads="1"/>
            </p:cNvSpPr>
            <p:nvPr/>
          </p:nvSpPr>
          <p:spPr bwMode="auto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anose="02020404030301010803" pitchFamily="18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5223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5223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25" name="Rectangle 13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8400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5157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54750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A5B028F-8EA3-4E4B-A109-A4134A093FDE}" type="slidenum"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7879A9AF-10F8-4E25-843B-21A853504F98}" type="slidenum"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7879A9AF-10F8-4E25-843B-21A853504F98}" type="slidenum"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7879A9AF-10F8-4E25-843B-21A853504F98}" type="slidenum"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2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7879A9AF-10F8-4E25-843B-21A853504F98}" type="slidenum"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2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7879A9AF-10F8-4E25-843B-21A853504F98}" type="slidenum"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2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7879A9AF-10F8-4E25-843B-21A853504F98}" type="slidenum"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2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7879A9AF-10F8-4E25-843B-21A853504F98}" type="slidenum"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2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8A23EB3-798F-48C5-A7F9-2E92D7C7B68F}" type="slidenum"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7879A9AF-10F8-4E25-843B-21A853504F98}" type="slidenum"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2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7879A9AF-10F8-4E25-843B-21A853504F98}" type="slidenum"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7879A9AF-10F8-4E25-843B-21A853504F98}" type="slidenum"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8A23EB3-798F-48C5-A7F9-2E92D7C7B68F}" type="slidenum"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8A23EB3-798F-48C5-A7F9-2E92D7C7B68F}" type="slidenum"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2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8A23EB3-798F-48C5-A7F9-2E92D7C7B68F}" type="slidenum"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2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8A23EB3-798F-48C5-A7F9-2E92D7C7B68F}" type="slidenum"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2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8A23EB3-798F-48C5-A7F9-2E92D7C7B68F}" type="slidenum"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2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8A23EB3-798F-48C5-A7F9-2E92D7C7B68F}" type="slidenum"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2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8A23EB3-798F-48C5-A7F9-2E92D7C7B68F}" type="slidenum"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2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120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8A23EB3-798F-48C5-A7F9-2E92D7C7B68F}" type="slidenum"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028" name="Group 4"/>
          <p:cNvGrpSpPr/>
          <p:nvPr/>
        </p:nvGrpSpPr>
        <p:grpSpPr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/>
            <p:nvPr userDrawn="1"/>
          </p:nvGrpSpPr>
          <p:grpSpPr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51206" name="Freeform 6"/>
              <p:cNvSpPr/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Garamond" panose="02020404030301010803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1207" name="Freeform 7"/>
              <p:cNvSpPr/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Garamond" panose="02020404030301010803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1208" name="Freeform 8"/>
              <p:cNvSpPr/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Garamond" panose="02020404030301010803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033" name="Freeform 9"/>
              <p:cNvSpPr>
                <a:spLocks noChangeArrowheads="1"/>
              </p:cNvSpPr>
              <p:nvPr/>
            </p:nvSpPr>
            <p:spPr bwMode="auto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Garamond" panose="02020404030301010803" pitchFamily="18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Garamond" panose="02020404030301010803" pitchFamily="18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Garamond" panose="02020404030301010803" pitchFamily="18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Garamond" panose="02020404030301010803" pitchFamily="18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Garamond" panose="02020404030301010803" pitchFamily="18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Garamond" panose="02020404030301010803" pitchFamily="18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Garamond" panose="02020404030301010803" pitchFamily="18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Garamond" panose="02020404030301010803" pitchFamily="18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Garamond" panose="02020404030301010803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1210" name="Freeform 10"/>
              <p:cNvSpPr/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Garamond" panose="02020404030301010803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51211" name="Freeform 11"/>
            <p:cNvSpPr/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anose="02020404030301010803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36" name="Freeform 12"/>
            <p:cNvSpPr>
              <a:spLocks noChangeArrowheads="1"/>
            </p:cNvSpPr>
            <p:nvPr/>
          </p:nvSpPr>
          <p:spPr bwMode="auto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anose="02020404030301010803" pitchFamily="18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51213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noProof="1" smtClean="0"/>
              <a:t>单击此处编辑母版标题样式</a:t>
            </a:r>
            <a:endParaRPr lang="zh-CN" altLang="en-US" noProof="1" smtClean="0"/>
          </a:p>
        </p:txBody>
      </p:sp>
      <p:sp>
        <p:nvSpPr>
          <p:cNvPr id="5121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ctr" eaLnBrk="1" hangingPunct="1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1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120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7879A9AF-10F8-4E25-843B-21A853504F98}" type="slidenum"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052" name="Group 4"/>
          <p:cNvGrpSpPr/>
          <p:nvPr/>
        </p:nvGrpSpPr>
        <p:grpSpPr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2056" name="Group 5"/>
            <p:cNvGrpSpPr/>
            <p:nvPr userDrawn="1"/>
          </p:nvGrpSpPr>
          <p:grpSpPr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51206" name="Freeform 6"/>
              <p:cNvSpPr/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Garamond" panose="02020404030301010803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1207" name="Freeform 7"/>
              <p:cNvSpPr/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Garamond" panose="02020404030301010803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1208" name="Freeform 8"/>
              <p:cNvSpPr/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Garamond" panose="02020404030301010803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081" name="Freeform 9"/>
              <p:cNvSpPr>
                <a:spLocks noChangeArrowheads="1"/>
              </p:cNvSpPr>
              <p:nvPr/>
            </p:nvSpPr>
            <p:spPr bwMode="auto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Garamond" panose="02020404030301010803" pitchFamily="18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Garamond" panose="02020404030301010803" pitchFamily="18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Garamond" panose="02020404030301010803" pitchFamily="18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Garamond" panose="02020404030301010803" pitchFamily="18" charset="0"/>
                    <a:ea typeface="宋体" panose="02010600030101010101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Garamond" panose="02020404030301010803" pitchFamily="18" charset="0"/>
                    <a:ea typeface="宋体" panose="02010600030101010101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Garamond" panose="02020404030301010803" pitchFamily="18" charset="0"/>
                    <a:ea typeface="宋体" panose="02010600030101010101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Garamond" panose="02020404030301010803" pitchFamily="18" charset="0"/>
                    <a:ea typeface="宋体" panose="02010600030101010101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Garamond" panose="02020404030301010803" pitchFamily="18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Garamond" panose="02020404030301010803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1210" name="Freeform 10"/>
              <p:cNvSpPr/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Garamond" panose="02020404030301010803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51211" name="Freeform 11"/>
            <p:cNvSpPr/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anose="02020404030301010803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84" name="Freeform 12"/>
            <p:cNvSpPr>
              <a:spLocks noChangeArrowheads="1"/>
            </p:cNvSpPr>
            <p:nvPr/>
          </p:nvSpPr>
          <p:spPr bwMode="auto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Garamond" panose="02020404030301010803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anose="02020404030301010803" pitchFamily="18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51213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noProof="1" smtClean="0"/>
              <a:t>单击此处编辑母版标题样式</a:t>
            </a:r>
            <a:endParaRPr lang="zh-CN" altLang="en-US" noProof="1" smtClean="0"/>
          </a:p>
        </p:txBody>
      </p:sp>
      <p:sp>
        <p:nvSpPr>
          <p:cNvPr id="5121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ctr" eaLnBrk="1" hangingPunct="1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1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37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95288" y="765175"/>
            <a:ext cx="8229600" cy="360045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2023</a:t>
            </a:r>
            <a:r>
              <a:rPr kumimoji="0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山西岗前网络培训</a:t>
            </a:r>
            <a:br>
              <a:rPr kumimoji="0" lang="en-US" altLang="zh-CN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</a:br>
            <a:br>
              <a:rPr kumimoji="0" lang="en-US" altLang="zh-CN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</a:br>
            <a:r>
              <a:rPr kumimoji="0" lang="zh-CN" alt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学员手机观看视频</a:t>
            </a:r>
            <a:br>
              <a:rPr kumimoji="0" lang="en-US" altLang="zh-CN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</a:br>
            <a:r>
              <a:rPr kumimoji="0" lang="zh-CN" alt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操作手册</a:t>
            </a:r>
            <a:br>
              <a:rPr kumimoji="0" lang="en-US" altLang="zh-CN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</a:b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（仅供参考）</a:t>
            </a:r>
            <a:endParaRPr kumimoji="0" lang="zh-CN" alt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737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365625"/>
            <a:ext cx="8229600" cy="1439863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                                                    </a:t>
            </a:r>
            <a:endParaRPr kumimoji="0" lang="zh-CN" alt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924300" y="476250"/>
            <a:ext cx="4895850" cy="114300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8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、注意每次点击视频都是正在学习，可以通过课程章节选择学习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1536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3419475" cy="68294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924300" y="476250"/>
            <a:ext cx="4895850" cy="114300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9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、学习完第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1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章，再次进入可以选择章节学习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16387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34925"/>
            <a:ext cx="34544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47700" y="620713"/>
            <a:ext cx="8137525" cy="114300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10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、选修课程学习操作和必须课程一样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55650" y="2781300"/>
            <a:ext cx="72009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2400" b="1" kern="1200" cap="none" spc="0" normalizeH="0" baseline="0" noProof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注意：手机端暂时不能查学时，请到电脑端查询</a:t>
            </a:r>
            <a:endParaRPr kumimoji="0" lang="zh-CN" altLang="en-US" sz="2400" b="1" kern="1200" cap="none" spc="0" normalizeH="0" baseline="0" noProof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学习进度</a:t>
            </a: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-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查询学时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18435" name="内容占位符 2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19050" y="1417638"/>
            <a:ext cx="9124950" cy="5440362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8" name="Rectangle 8"/>
          <p:cNvSpPr>
            <a:spLocks noGrp="1" noRot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注意的问题</a:t>
            </a:r>
            <a:endParaRPr kumimoji="0" lang="zh-CN" alt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sz="half" idx="1"/>
          </p:nvPr>
        </p:nvSpPr>
        <p:spPr/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/>
            </a:pPr>
            <a:endParaRPr kumimoji="0" lang="en-US" altLang="zh-CN" sz="28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/>
            </a:pPr>
            <a:endParaRPr kumimoji="0" lang="en-US" altLang="zh-CN" sz="28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729" name="Rectangle 9"/>
          <p:cNvSpPr>
            <a:spLocks noGrp="1" noChangeArrowheads="1"/>
          </p:cNvSpPr>
          <p:nvPr>
            <p:ph sz="half" idx="2"/>
          </p:nvPr>
        </p:nvSpPr>
        <p:spPr>
          <a:xfrm>
            <a:off x="539750" y="1700213"/>
            <a:ext cx="8064500" cy="4525963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、规定学习时间内学习，逾期系统自动关闭；</a:t>
            </a:r>
            <a:endParaRPr kumimoji="0" lang="en-US" altLang="zh-CN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、规定时间内打印准考证，逾期不能打印；</a:t>
            </a:r>
            <a:endParaRPr kumimoji="0" lang="en-US" altLang="zh-CN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、规定考试时间内考试，其他时间考试作废。</a:t>
            </a:r>
            <a:endParaRPr kumimoji="0" lang="en-US" altLang="zh-CN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8" name="Rectangle 8"/>
          <p:cNvSpPr>
            <a:spLocks noGrp="1" noRot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温馨提示</a:t>
            </a:r>
            <a:endParaRPr kumimoji="0" lang="zh-CN" alt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sz="half" idx="1"/>
          </p:nvPr>
        </p:nvSpPr>
        <p:spPr/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/>
            </a:pPr>
            <a:endParaRPr kumimoji="0" lang="en-US" altLang="zh-CN" sz="28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/>
            </a:pPr>
            <a:endParaRPr kumimoji="0" lang="en-US" altLang="zh-CN" sz="28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729" name="Rectangle 9"/>
          <p:cNvSpPr>
            <a:spLocks noGrp="1" noChangeArrowheads="1"/>
          </p:cNvSpPr>
          <p:nvPr>
            <p:ph sz="half" idx="2"/>
          </p:nvPr>
        </p:nvSpPr>
        <p:spPr>
          <a:xfrm>
            <a:off x="539750" y="1700213"/>
            <a:ext cx="8064500" cy="4525963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如遇到学习视频卡，不显示学时，打印不出准考证等问题，请及时与学校负责岗前网络培训管理员联系。</a:t>
            </a:r>
            <a:endParaRPr kumimoji="0" lang="en-US" altLang="zh-CN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（温馨提示：个人资料一经学校通过审核不能再修改</a:t>
            </a: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,</a:t>
            </a:r>
            <a:r>
              <a:rPr kumimoji="0" lang="zh-CN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如需修改联系学校管理员打回重审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）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8" name="Rectangle 8"/>
          <p:cNvSpPr>
            <a:spLocks noGrp="1" noRot="1" noChangeArrowheads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结束语</a:t>
            </a:r>
            <a:endParaRPr kumimoji="0" lang="zh-CN" alt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0729" name="Rectangle 9"/>
          <p:cNvSpPr>
            <a:spLocks noGrp="1" noChangeArrowheads="1"/>
          </p:cNvSpPr>
          <p:nvPr>
            <p:ph sz="half" idx="2"/>
          </p:nvPr>
        </p:nvSpPr>
        <p:spPr>
          <a:xfrm>
            <a:off x="287338" y="2133600"/>
            <a:ext cx="8569325" cy="4525963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sz="2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请认真学习，您错过了，不仅耽误一年，可能影响一生。</a:t>
            </a:r>
            <a:endParaRPr kumimoji="0" lang="en-US" altLang="zh-CN" sz="2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65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山西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岗前网络培训时间安排</a:t>
            </a:r>
            <a:endParaRPr kumimoji="0" lang="zh-CN" alt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57338"/>
            <a:ext cx="8229600" cy="4525963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/>
            </a:pPr>
            <a:r>
              <a:rPr kumimoji="0" lang="zh-CN" altLang="zh-CN" sz="2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学员注册报名时间</a:t>
            </a:r>
            <a:r>
              <a:rPr kumimoji="0" lang="zh-CN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en-US" altLang="zh-CN" sz="2800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2023</a:t>
            </a:r>
            <a:r>
              <a:rPr lang="zh-CN" altLang="zh-CN" sz="2800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年</a:t>
            </a:r>
            <a:r>
              <a:rPr lang="en-US" altLang="zh-CN" sz="2800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zh-CN" sz="2800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月</a:t>
            </a:r>
            <a:r>
              <a:rPr lang="en-US" altLang="zh-CN" sz="2800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27</a:t>
            </a:r>
            <a:r>
              <a:rPr lang="zh-CN" altLang="zh-CN" sz="2800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日</a:t>
            </a:r>
            <a:r>
              <a:rPr lang="en-US" altLang="zh-CN" sz="2800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-28</a:t>
            </a:r>
            <a:r>
              <a:rPr lang="zh-CN" altLang="zh-CN" sz="2800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日</a:t>
            </a:r>
            <a:endParaRPr kumimoji="0" lang="en-US" altLang="zh-CN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/>
            </a:pPr>
            <a:r>
              <a:rPr kumimoji="0" lang="zh-CN" altLang="zh-CN" sz="2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线上学习时间</a:t>
            </a:r>
            <a:r>
              <a:rPr kumimoji="0" lang="zh-CN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en-US" altLang="zh-CN" sz="2800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2800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2023</a:t>
            </a:r>
            <a:r>
              <a:rPr lang="zh-CN" altLang="zh-CN" sz="2800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年</a:t>
            </a:r>
            <a:r>
              <a:rPr lang="en-US" altLang="zh-CN" sz="2800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</a:t>
            </a:r>
            <a:r>
              <a:rPr lang="zh-CN" altLang="zh-CN" sz="2800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月</a:t>
            </a:r>
            <a:r>
              <a:rPr lang="en-US" altLang="zh-CN" sz="2800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zh-CN" sz="2800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日</a:t>
            </a:r>
            <a:r>
              <a:rPr lang="en-US" altLang="zh-CN" sz="2800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-4</a:t>
            </a:r>
            <a:r>
              <a:rPr lang="zh-CN" altLang="zh-CN" sz="2800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月</a:t>
            </a:r>
            <a:r>
              <a:rPr lang="en-US" altLang="zh-CN" sz="2800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5</a:t>
            </a:r>
            <a:r>
              <a:rPr lang="zh-CN" altLang="zh-CN" sz="2800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日</a:t>
            </a:r>
            <a:endParaRPr kumimoji="0" lang="zh-CN" altLang="zh-CN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/>
            </a:pP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考试时间：</a:t>
            </a: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具体时间另行通知</a:t>
            </a:r>
            <a:endParaRPr kumimoji="0" lang="zh-CN" altLang="zh-CN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（注：已经注册过的学员用原账号登录，报名</a:t>
            </a:r>
            <a:r>
              <a: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2023</a:t>
            </a: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年岗前培训）</a:t>
            </a:r>
            <a:endParaRPr kumimoji="0" lang="zh-CN" alt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127500" y="333375"/>
            <a:ext cx="4765675" cy="1538288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1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、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关注”高校教师网络培训中心”</a:t>
            </a:r>
            <a:b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</a:b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微信公众号，点击中间对话“学习中心”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8195" name="内容占位符 2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5519738" y="3500438"/>
            <a:ext cx="1685925" cy="1652587"/>
          </a:xfrm>
        </p:spPr>
      </p:pic>
      <p:sp>
        <p:nvSpPr>
          <p:cNvPr id="8196" name="文本框 3"/>
          <p:cNvSpPr txBox="1"/>
          <p:nvPr/>
        </p:nvSpPr>
        <p:spPr>
          <a:xfrm>
            <a:off x="5364163" y="2708275"/>
            <a:ext cx="2592387" cy="369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800" b="1" dirty="0">
                <a:solidFill>
                  <a:srgbClr val="FF0000"/>
                </a:solidFill>
              </a:rPr>
              <a:t>扫描下面二维码关注</a:t>
            </a:r>
            <a:endParaRPr lang="zh-CN" altLang="en-US" sz="1800" b="1" dirty="0">
              <a:solidFill>
                <a:srgbClr val="FF0000"/>
              </a:solidFill>
            </a:endParaRPr>
          </a:p>
        </p:txBody>
      </p:sp>
      <p:pic>
        <p:nvPicPr>
          <p:cNvPr id="8197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7950" y="0"/>
            <a:ext cx="4103688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563938" y="430213"/>
            <a:ext cx="4752975" cy="114300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b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2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、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点击进入“校级平台”</a:t>
            </a:r>
            <a:b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</a:br>
            <a:b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9219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34925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140200" y="404813"/>
            <a:ext cx="3960813" cy="114300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3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、填入山西岗前网络培训账号，密码，再点击登录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10243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34544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140200" y="404813"/>
            <a:ext cx="3960813" cy="114300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4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、点击“岗前培训”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11267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3563938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924300" y="476250"/>
            <a:ext cx="5111750" cy="114300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5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、选择课程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——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进入课程</a:t>
            </a:r>
            <a:b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</a:b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例如：必修课程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——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教师职业道德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——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进入课程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12291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3836988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924300" y="476250"/>
            <a:ext cx="4895850" cy="114300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6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、选择“中国梦 教育梦 教师梦”课程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——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“进入学习”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13315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63" y="0"/>
            <a:ext cx="3630612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924300" y="476250"/>
            <a:ext cx="4895850" cy="114300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7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、注意每次点击视频都是正在学习，可以通过课程章节选择学习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14339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525" y="0"/>
            <a:ext cx="3409950" cy="68310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MDUxYWE2OTRiYWEyM2U4NmFjZmI1ZjcyMDA4Mzg5NmIifQ=="/>
  <p:tag name="KSO_WPP_MARK_KEY" val="73086dee-9a54-4a4c-8261-399777b304a8"/>
</p:tagLst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宋体"/>
        <a:cs typeface=""/>
      </a:majorFont>
      <a:minorFont>
        <a:latin typeface="Garamond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宋体"/>
        <a:cs typeface=""/>
      </a:majorFont>
      <a:minorFont>
        <a:latin typeface="Garamond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0</TotalTime>
  <Words>662</Words>
  <Application>WPS 演示</Application>
  <PresentationFormat>全屏显示(4:3)</PresentationFormat>
  <Paragraphs>57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6" baseType="lpstr">
      <vt:lpstr>Arial</vt:lpstr>
      <vt:lpstr>宋体</vt:lpstr>
      <vt:lpstr>Wingdings</vt:lpstr>
      <vt:lpstr>Garamond</vt:lpstr>
      <vt:lpstr>PMingLiU-ExtB</vt:lpstr>
      <vt:lpstr>微软雅黑</vt:lpstr>
      <vt:lpstr>Arial Unicode MS</vt:lpstr>
      <vt:lpstr>Calibri</vt:lpstr>
      <vt:lpstr>Stream</vt:lpstr>
      <vt:lpstr>2_Stream</vt:lpstr>
      <vt:lpstr>2022山西岗前网络培训  学员手机观看视频 操作手册 （仅供参考）</vt:lpstr>
      <vt:lpstr>山西岗前网络培训时间安排</vt:lpstr>
      <vt:lpstr>1、关注”高校教师网络培训中心” 微信公众号，点击中间对话“学习中心”</vt:lpstr>
      <vt:lpstr> 2、点击进入“校级平台”  </vt:lpstr>
      <vt:lpstr>3、填入山西岗前网络培训账号，密码，再点击登录</vt:lpstr>
      <vt:lpstr>4、点击“岗前培训”</vt:lpstr>
      <vt:lpstr>5、选择课程——进入课程 例如：必修课程——教师职业道德——进入课程</vt:lpstr>
      <vt:lpstr>6、选择“中国梦 教育梦 教师梦”课程——“进入学习”</vt:lpstr>
      <vt:lpstr>7、注意每次点击视频都是正在学习，可以通过课程章节选择学习</vt:lpstr>
      <vt:lpstr>8、注意每次点击视频都是正在学习，可以通过课程章节选择学习</vt:lpstr>
      <vt:lpstr>9、学习完第1章，再次进入可以选择章节学习</vt:lpstr>
      <vt:lpstr>10、选修课程学习操作和必须课程一样</vt:lpstr>
      <vt:lpstr>学习进度-查询学时</vt:lpstr>
      <vt:lpstr>注意的问题</vt:lpstr>
      <vt:lpstr>温馨提示</vt:lpstr>
      <vt:lpstr>结束语</vt:lpstr>
    </vt:vector>
  </TitlesOfParts>
  <Company>Lenovo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sxgxgp.enetedu.com</dc:title>
  <dc:creator>awds</dc:creator>
  <cp:lastModifiedBy>Lenovo</cp:lastModifiedBy>
  <cp:revision>96</cp:revision>
  <dcterms:created xsi:type="dcterms:W3CDTF">2014-09-17T07:09:00Z</dcterms:created>
  <dcterms:modified xsi:type="dcterms:W3CDTF">2023-02-24T03:19:53Z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RubyTemplateID">
    <vt:lpwstr>13</vt:lpwstr>
  </property>
  <property fmtid="{D5CDD505-2E9C-101B-9397-08002B2CF9AE}" pid="3" name="KSOProductBuildVer">
    <vt:lpwstr>2052-11.1.0.13703</vt:lpwstr>
  </property>
  <property fmtid="{D5CDD505-2E9C-101B-9397-08002B2CF9AE}" pid="4" name="ICV">
    <vt:lpwstr>22C541FA898946A5BB7F935E46E76A56</vt:lpwstr>
  </property>
</Properties>
</file>